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57" r:id="rId3"/>
    <p:sldId id="259" r:id="rId4"/>
    <p:sldId id="260" r:id="rId5"/>
    <p:sldId id="269" r:id="rId6"/>
    <p:sldId id="261" r:id="rId7"/>
    <p:sldId id="263" r:id="rId8"/>
    <p:sldId id="268" r:id="rId9"/>
    <p:sldId id="264" r:id="rId10"/>
    <p:sldId id="265" r:id="rId11"/>
    <p:sldId id="266" r:id="rId12"/>
    <p:sldId id="267" r:id="rId13"/>
    <p:sldId id="262" r:id="rId14"/>
    <p:sldId id="258" r:id="rId15"/>
    <p:sldId id="270" r:id="rId16"/>
    <p:sldId id="279" r:id="rId17"/>
    <p:sldId id="280" r:id="rId18"/>
    <p:sldId id="281" r:id="rId19"/>
    <p:sldId id="282" r:id="rId20"/>
    <p:sldId id="288" r:id="rId21"/>
    <p:sldId id="283" r:id="rId22"/>
    <p:sldId id="284" r:id="rId23"/>
    <p:sldId id="278" r:id="rId24"/>
    <p:sldId id="286" r:id="rId25"/>
    <p:sldId id="285" r:id="rId26"/>
    <p:sldId id="289" r:id="rId27"/>
    <p:sldId id="287" r:id="rId28"/>
    <p:sldId id="275" r:id="rId29"/>
    <p:sldId id="276" r:id="rId30"/>
    <p:sldId id="277"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245"/>
    <p:restoredTop sz="94647"/>
  </p:normalViewPr>
  <p:slideViewPr>
    <p:cSldViewPr snapToGrid="0" snapToObjects="1">
      <p:cViewPr>
        <p:scale>
          <a:sx n="94" d="100"/>
          <a:sy n="94" d="100"/>
        </p:scale>
        <p:origin x="144" y="1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847EFF-C863-C140-9952-3F1EB1196378}" type="datetimeFigureOut">
              <a:rPr lang="en-US" smtClean="0"/>
              <a:t>4/18/20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9CCA58-7F11-B64D-8BE7-220226468188}" type="slidenum">
              <a:rPr lang="en-US" smtClean="0"/>
              <a:t>‹#›</a:t>
            </a:fld>
            <a:endParaRPr lang="en-US"/>
          </a:p>
        </p:txBody>
      </p:sp>
    </p:spTree>
    <p:extLst>
      <p:ext uri="{BB962C8B-B14F-4D97-AF65-F5344CB8AC3E}">
        <p14:creationId xmlns:p14="http://schemas.microsoft.com/office/powerpoint/2010/main" val="580812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D36DD4B-AC82-DE42-B24B-3A0669FDECBA}"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18748387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36DD4B-AC82-DE42-B24B-3A0669FDECBA}"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17879474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36DD4B-AC82-DE42-B24B-3A0669FDECBA}"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294472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D36DD4B-AC82-DE42-B24B-3A0669FDECBA}"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387453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D36DD4B-AC82-DE42-B24B-3A0669FDECBA}" type="datetimeFigureOut">
              <a:rPr lang="en-US" smtClean="0"/>
              <a:t>4/18/20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7567752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D36DD4B-AC82-DE42-B24B-3A0669FDECBA}" type="datetimeFigureOut">
              <a:rPr lang="en-US" smtClean="0"/>
              <a:t>4/18/20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17229818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D36DD4B-AC82-DE42-B24B-3A0669FDECBA}" type="datetimeFigureOut">
              <a:rPr lang="en-US" smtClean="0"/>
              <a:t>4/18/20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1485834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D36DD4B-AC82-DE42-B24B-3A0669FDECBA}" type="datetimeFigureOut">
              <a:rPr lang="en-US" smtClean="0"/>
              <a:t>4/18/20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1488039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D36DD4B-AC82-DE42-B24B-3A0669FDECBA}" type="datetimeFigureOut">
              <a:rPr lang="en-US" smtClean="0"/>
              <a:t>4/18/20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20359164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36DD4B-AC82-DE42-B24B-3A0669FDECBA}" type="datetimeFigureOut">
              <a:rPr lang="en-US" smtClean="0"/>
              <a:t>4/18/20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1791331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D36DD4B-AC82-DE42-B24B-3A0669FDECBA}" type="datetimeFigureOut">
              <a:rPr lang="en-US" smtClean="0"/>
              <a:t>4/18/20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CB6F11D-414C-A54A-A893-5F5D83CE09A6}" type="slidenum">
              <a:rPr lang="en-US" smtClean="0"/>
              <a:t>‹#›</a:t>
            </a:fld>
            <a:endParaRPr lang="en-US"/>
          </a:p>
        </p:txBody>
      </p:sp>
    </p:spTree>
    <p:extLst>
      <p:ext uri="{BB962C8B-B14F-4D97-AF65-F5344CB8AC3E}">
        <p14:creationId xmlns:p14="http://schemas.microsoft.com/office/powerpoint/2010/main" val="133878587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36DD4B-AC82-DE42-B24B-3A0669FDECBA}" type="datetimeFigureOut">
              <a:rPr lang="en-US" smtClean="0"/>
              <a:t>4/18/20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B6F11D-414C-A54A-A893-5F5D83CE09A6}" type="slidenum">
              <a:rPr lang="en-US" smtClean="0"/>
              <a:t>‹#›</a:t>
            </a:fld>
            <a:endParaRPr lang="en-US"/>
          </a:p>
        </p:txBody>
      </p:sp>
    </p:spTree>
    <p:extLst>
      <p:ext uri="{BB962C8B-B14F-4D97-AF65-F5344CB8AC3E}">
        <p14:creationId xmlns:p14="http://schemas.microsoft.com/office/powerpoint/2010/main" val="15167790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matthewjdenny/PPOL_628_Text_As_Data"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dirichlet.net/pdf/mimno11optimizing.pdf" TargetMode="External"/><Relationship Id="rId3" Type="http://schemas.openxmlformats.org/officeDocument/2006/relationships/image" Target="../media/image1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scholar.princeton.edu/sites/default/files/bstewart/files/ajpsappendix.pdf" TargetMode="External"/><Relationship Id="rId4" Type="http://schemas.openxmlformats.org/officeDocument/2006/relationships/hyperlink" Target="https://cran.r-project.org/web/packages/stm/vignettes/stmVignette.pdf" TargetMode="External"/><Relationship Id="rId5" Type="http://schemas.openxmlformats.org/officeDocument/2006/relationships/hyperlink" Target="http://ica-cm.org/wp-content/uploads/2017/05/roberts_topicmodels_combo.pdf" TargetMode="External"/><Relationship Id="rId1" Type="http://schemas.openxmlformats.org/officeDocument/2006/relationships/slideLayout" Target="../slideLayouts/slideLayout2.xml"/><Relationship Id="rId2" Type="http://schemas.openxmlformats.org/officeDocument/2006/relationships/hyperlink" Target="https://scholar.princeton.edu/files/bstewart/files/stmnips2013.pdf"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PPOL 628: Text as Data </a:t>
            </a:r>
            <a:r>
              <a:rPr lang="mr-IN" dirty="0" smtClean="0"/>
              <a:t>–</a:t>
            </a:r>
            <a:r>
              <a:rPr lang="en-US" dirty="0" smtClean="0"/>
              <a:t> Computational Linguistics for Social Scientists</a:t>
            </a:r>
            <a:endParaRPr lang="en-US" dirty="0"/>
          </a:p>
        </p:txBody>
      </p:sp>
      <p:sp>
        <p:nvSpPr>
          <p:cNvPr id="3" name="Subtitle 2"/>
          <p:cNvSpPr>
            <a:spLocks noGrp="1"/>
          </p:cNvSpPr>
          <p:nvPr>
            <p:ph type="subTitle" idx="1"/>
          </p:nvPr>
        </p:nvSpPr>
        <p:spPr/>
        <p:txBody>
          <a:bodyPr/>
          <a:lstStyle/>
          <a:p>
            <a:endParaRPr lang="en-US" dirty="0" smtClean="0"/>
          </a:p>
          <a:p>
            <a:r>
              <a:rPr lang="en-US" smtClean="0"/>
              <a:t>Class </a:t>
            </a:r>
            <a:r>
              <a:rPr lang="en-US" smtClean="0"/>
              <a:t>11: </a:t>
            </a:r>
            <a:r>
              <a:rPr lang="en-US" dirty="0" smtClean="0"/>
              <a:t>Topic Model Extensions and Validation</a:t>
            </a:r>
            <a:endParaRPr lang="en-US" dirty="0"/>
          </a:p>
        </p:txBody>
      </p:sp>
    </p:spTree>
    <p:extLst>
      <p:ext uri="{BB962C8B-B14F-4D97-AF65-F5344CB8AC3E}">
        <p14:creationId xmlns:p14="http://schemas.microsoft.com/office/powerpoint/2010/main" val="139910249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Structural Topic Model</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45913" y="1542196"/>
            <a:ext cx="9700174" cy="5044933"/>
          </a:xfrm>
          <a:prstGeom prst="rect">
            <a:avLst/>
          </a:prstGeom>
        </p:spPr>
      </p:pic>
    </p:spTree>
    <p:extLst>
      <p:ext uri="{BB962C8B-B14F-4D97-AF65-F5344CB8AC3E}">
        <p14:creationId xmlns:p14="http://schemas.microsoft.com/office/powerpoint/2010/main" val="9451782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STM: Inference</a:t>
            </a:r>
            <a:endParaRPr lang="en-US" dirty="0"/>
          </a:p>
        </p:txBody>
      </p:sp>
      <p:sp>
        <p:nvSpPr>
          <p:cNvPr id="4" name="Content Placeholder 2"/>
          <p:cNvSpPr>
            <a:spLocks noGrp="1"/>
          </p:cNvSpPr>
          <p:nvPr>
            <p:ph idx="1"/>
          </p:nvPr>
        </p:nvSpPr>
        <p:spPr>
          <a:xfrm>
            <a:off x="838199" y="1690688"/>
            <a:ext cx="10515601" cy="4904421"/>
          </a:xfrm>
        </p:spPr>
        <p:txBody>
          <a:bodyPr>
            <a:normAutofit/>
          </a:bodyPr>
          <a:lstStyle/>
          <a:p>
            <a:r>
              <a:rPr lang="en-US" b="1" dirty="0" smtClean="0">
                <a:sym typeface="Wingdings"/>
              </a:rPr>
              <a:t>General Approach: </a:t>
            </a:r>
            <a:r>
              <a:rPr lang="en-US" dirty="0" smtClean="0">
                <a:sym typeface="Wingdings"/>
              </a:rPr>
              <a:t>Same as LDA in that we want to “invert” the generative process we have posited for our model and use the data we observe to infer the latent variables that most likely generated our data.</a:t>
            </a:r>
          </a:p>
          <a:p>
            <a:r>
              <a:rPr lang="en-US" dirty="0" smtClean="0">
                <a:sym typeface="Wingdings"/>
              </a:rPr>
              <a:t>Unlike LDA, where we can derive an elegant and relatively simple (collapsed) Gibbs sampler STM requires a more complex, approximate inference technique.</a:t>
            </a:r>
          </a:p>
          <a:p>
            <a:pPr lvl="1"/>
            <a:r>
              <a:rPr lang="en-US" dirty="0" smtClean="0">
                <a:sym typeface="Wingdings"/>
              </a:rPr>
              <a:t>No longer have conjugate priors.</a:t>
            </a:r>
          </a:p>
          <a:p>
            <a:pPr lvl="1"/>
            <a:r>
              <a:rPr lang="en-US" dirty="0" smtClean="0">
                <a:sym typeface="Wingdings"/>
              </a:rPr>
              <a:t>More expressive model  more difficult inference.</a:t>
            </a:r>
          </a:p>
          <a:p>
            <a:r>
              <a:rPr lang="en-US" dirty="0" smtClean="0">
                <a:sym typeface="Wingdings"/>
              </a:rPr>
              <a:t>Semi-collapsed variation expectation maximization. </a:t>
            </a:r>
          </a:p>
          <a:p>
            <a:pPr lvl="1"/>
            <a:r>
              <a:rPr lang="en-US" dirty="0" smtClean="0">
                <a:sym typeface="Wingdings"/>
              </a:rPr>
              <a:t>Approximate true posteriors of interest to make inference feasible.</a:t>
            </a:r>
          </a:p>
          <a:p>
            <a:pPr lvl="1"/>
            <a:endParaRPr lang="en-US" dirty="0" smtClean="0">
              <a:sym typeface="Wingdings"/>
            </a:endParaRPr>
          </a:p>
        </p:txBody>
      </p:sp>
    </p:spTree>
    <p:extLst>
      <p:ext uri="{BB962C8B-B14F-4D97-AF65-F5344CB8AC3E}">
        <p14:creationId xmlns:p14="http://schemas.microsoft.com/office/powerpoint/2010/main" val="5514584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1299902"/>
          </a:xfrm>
        </p:spPr>
        <p:txBody>
          <a:bodyPr/>
          <a:lstStyle/>
          <a:p>
            <a:r>
              <a:rPr lang="en-US" dirty="0" smtClean="0"/>
              <a:t>Semi-collapsed </a:t>
            </a:r>
            <a:r>
              <a:rPr lang="en-US" dirty="0" err="1" smtClean="0"/>
              <a:t>variational</a:t>
            </a:r>
            <a:r>
              <a:rPr lang="en-US" dirty="0" smtClean="0"/>
              <a:t> EM</a:t>
            </a:r>
            <a:endParaRPr lang="en-US" dirty="0"/>
          </a:p>
        </p:txBody>
      </p:sp>
      <p:sp>
        <p:nvSpPr>
          <p:cNvPr id="4" name="Content Placeholder 2"/>
          <p:cNvSpPr>
            <a:spLocks noGrp="1"/>
          </p:cNvSpPr>
          <p:nvPr>
            <p:ph idx="1"/>
          </p:nvPr>
        </p:nvSpPr>
        <p:spPr>
          <a:xfrm>
            <a:off x="838199" y="2006221"/>
            <a:ext cx="10515601" cy="4588888"/>
          </a:xfrm>
        </p:spPr>
        <p:txBody>
          <a:bodyPr>
            <a:normAutofit/>
          </a:bodyPr>
          <a:lstStyle/>
          <a:p>
            <a:r>
              <a:rPr lang="en-US" b="1" dirty="0" err="1" smtClean="0">
                <a:sym typeface="Wingdings"/>
              </a:rPr>
              <a:t>Variational</a:t>
            </a:r>
            <a:r>
              <a:rPr lang="en-US" b="1" dirty="0" smtClean="0">
                <a:sym typeface="Wingdings"/>
              </a:rPr>
              <a:t> Approximation</a:t>
            </a:r>
            <a:r>
              <a:rPr lang="en-US" dirty="0" smtClean="0">
                <a:sym typeface="Wingdings"/>
              </a:rPr>
              <a:t>: take a distribution that is difficult to work with (intractable inference) and pick a distribution that behaves similarly but is easier to work with.</a:t>
            </a:r>
            <a:endParaRPr lang="en-US" dirty="0">
              <a:sym typeface="Wingdings"/>
            </a:endParaRPr>
          </a:p>
          <a:p>
            <a:r>
              <a:rPr lang="en-US" b="1" dirty="0" smtClean="0">
                <a:sym typeface="Wingdings"/>
              </a:rPr>
              <a:t>Expectation Maximization Algorithm</a:t>
            </a:r>
            <a:r>
              <a:rPr lang="en-US" dirty="0" smtClean="0">
                <a:sym typeface="Wingdings"/>
              </a:rPr>
              <a:t>:</a:t>
            </a:r>
          </a:p>
          <a:p>
            <a:pPr lvl="1"/>
            <a:r>
              <a:rPr lang="en-US" dirty="0" smtClean="0">
                <a:sym typeface="Wingdings"/>
              </a:rPr>
              <a:t>E-Step: Find an approximation of the log likelihood function for your model, conditional on you data and current latent variable estimates.</a:t>
            </a:r>
          </a:p>
          <a:p>
            <a:pPr lvl="1"/>
            <a:r>
              <a:rPr lang="en-US" dirty="0" smtClean="0">
                <a:sym typeface="Wingdings"/>
              </a:rPr>
              <a:t>M-Step: Maximize this approximation of the log likelihood function with respect to your latent variables.</a:t>
            </a:r>
          </a:p>
          <a:p>
            <a:pPr lvl="1"/>
            <a:r>
              <a:rPr lang="en-US" dirty="0" smtClean="0">
                <a:sym typeface="Wingdings"/>
              </a:rPr>
              <a:t>Iteratively repeat these steps until convergence.</a:t>
            </a:r>
          </a:p>
          <a:p>
            <a:r>
              <a:rPr lang="en-US" b="1" dirty="0" smtClean="0">
                <a:sym typeface="Wingdings"/>
              </a:rPr>
              <a:t>Semi-collapsed</a:t>
            </a:r>
            <a:r>
              <a:rPr lang="en-US" dirty="0" smtClean="0">
                <a:sym typeface="Wingdings"/>
              </a:rPr>
              <a:t>: Instead of changing one token-topic assignment at a time, update all of them for a document at once. </a:t>
            </a:r>
          </a:p>
        </p:txBody>
      </p:sp>
    </p:spTree>
    <p:extLst>
      <p:ext uri="{BB962C8B-B14F-4D97-AF65-F5344CB8AC3E}">
        <p14:creationId xmlns:p14="http://schemas.microsoft.com/office/powerpoint/2010/main" val="4700435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STM: semi-collapsed </a:t>
            </a:r>
            <a:r>
              <a:rPr lang="en-US" dirty="0" err="1" smtClean="0"/>
              <a:t>variational</a:t>
            </a:r>
            <a:r>
              <a:rPr lang="en-US" dirty="0" smtClean="0"/>
              <a:t> EM</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4044" y="1517306"/>
            <a:ext cx="9083912" cy="4964811"/>
          </a:xfrm>
          <a:prstGeom prst="rect">
            <a:avLst/>
          </a:prstGeom>
        </p:spPr>
      </p:pic>
    </p:spTree>
    <p:extLst>
      <p:ext uri="{BB962C8B-B14F-4D97-AF65-F5344CB8AC3E}">
        <p14:creationId xmlns:p14="http://schemas.microsoft.com/office/powerpoint/2010/main" val="202889636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STM: Overall Thoughts</a:t>
            </a:r>
            <a:endParaRPr lang="en-US" dirty="0"/>
          </a:p>
        </p:txBody>
      </p:sp>
      <p:sp>
        <p:nvSpPr>
          <p:cNvPr id="3" name="Content Placeholder 2"/>
          <p:cNvSpPr>
            <a:spLocks noGrp="1"/>
          </p:cNvSpPr>
          <p:nvPr>
            <p:ph idx="1"/>
          </p:nvPr>
        </p:nvSpPr>
        <p:spPr>
          <a:xfrm>
            <a:off x="838199" y="1542197"/>
            <a:ext cx="10515601" cy="5052912"/>
          </a:xfrm>
        </p:spPr>
        <p:txBody>
          <a:bodyPr>
            <a:normAutofit/>
          </a:bodyPr>
          <a:lstStyle/>
          <a:p>
            <a:r>
              <a:rPr lang="en-US" b="1" dirty="0" smtClean="0">
                <a:sym typeface="Wingdings"/>
              </a:rPr>
              <a:t>Widely Used, Flexible Model, Highly Interpretable</a:t>
            </a:r>
          </a:p>
          <a:p>
            <a:pPr lvl="1"/>
            <a:r>
              <a:rPr lang="en-US" dirty="0" smtClean="0">
                <a:sym typeface="Wingdings"/>
              </a:rPr>
              <a:t>If you care about how different authors use topics differently, how topics vary with covariates, etc. then you can neatly infer these relationships all at once.</a:t>
            </a:r>
          </a:p>
          <a:p>
            <a:pPr lvl="1"/>
            <a:r>
              <a:rPr lang="en-US" dirty="0" smtClean="0">
                <a:sym typeface="Wingdings"/>
              </a:rPr>
              <a:t>Interpretability for document-covariate effects is just like a regression model.</a:t>
            </a:r>
          </a:p>
          <a:p>
            <a:pPr lvl="1"/>
            <a:r>
              <a:rPr lang="en-US" dirty="0" smtClean="0">
                <a:sym typeface="Wingdings"/>
              </a:rPr>
              <a:t>Lots of nice built-in functionality in </a:t>
            </a:r>
            <a:r>
              <a:rPr lang="en-US" dirty="0" err="1" smtClean="0">
                <a:sym typeface="Wingdings"/>
              </a:rPr>
              <a:t>stm</a:t>
            </a:r>
            <a:r>
              <a:rPr lang="en-US" dirty="0" smtClean="0">
                <a:sym typeface="Wingdings"/>
              </a:rPr>
              <a:t> package for interpreting output.</a:t>
            </a:r>
          </a:p>
          <a:p>
            <a:pPr lvl="1"/>
            <a:endParaRPr lang="en-US" dirty="0">
              <a:sym typeface="Wingdings"/>
            </a:endParaRPr>
          </a:p>
          <a:p>
            <a:r>
              <a:rPr lang="en-US" b="1" dirty="0" smtClean="0">
                <a:sym typeface="Wingdings"/>
              </a:rPr>
              <a:t>Complex Model</a:t>
            </a:r>
          </a:p>
          <a:p>
            <a:pPr lvl="1"/>
            <a:r>
              <a:rPr lang="en-US" dirty="0" smtClean="0">
                <a:sym typeface="Wingdings"/>
              </a:rPr>
              <a:t>Can have poor performance where model assumptions do not hold. Like vanilla LDA, still want a relatively large number of documents (thousands) to feel confident in inference. </a:t>
            </a:r>
          </a:p>
          <a:p>
            <a:pPr lvl="1"/>
            <a:r>
              <a:rPr lang="en-US" dirty="0" smtClean="0">
                <a:sym typeface="Wingdings"/>
              </a:rPr>
              <a:t>Time and space complexity are high </a:t>
            </a:r>
            <a:r>
              <a:rPr lang="mr-IN" dirty="0" smtClean="0">
                <a:sym typeface="Wingdings"/>
              </a:rPr>
              <a:t>–</a:t>
            </a:r>
            <a:r>
              <a:rPr lang="en-US" dirty="0" smtClean="0">
                <a:sym typeface="Wingdings"/>
              </a:rPr>
              <a:t> not suitable for application to millions of documents with an extremely large vocabulary.  </a:t>
            </a:r>
          </a:p>
          <a:p>
            <a:pPr lvl="1"/>
            <a:endParaRPr lang="en-US" dirty="0" smtClean="0">
              <a:sym typeface="Wingdings"/>
            </a:endParaRPr>
          </a:p>
        </p:txBody>
      </p:sp>
    </p:spTree>
    <p:extLst>
      <p:ext uri="{BB962C8B-B14F-4D97-AF65-F5344CB8AC3E}">
        <p14:creationId xmlns:p14="http://schemas.microsoft.com/office/powerpoint/2010/main" val="69864901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LDA Optimization and Validation</a:t>
            </a:r>
            <a:endParaRPr lang="en-US" dirty="0"/>
          </a:p>
        </p:txBody>
      </p:sp>
      <p:sp>
        <p:nvSpPr>
          <p:cNvPr id="3" name="Content Placeholder 2"/>
          <p:cNvSpPr>
            <a:spLocks noGrp="1"/>
          </p:cNvSpPr>
          <p:nvPr>
            <p:ph idx="1"/>
          </p:nvPr>
        </p:nvSpPr>
        <p:spPr>
          <a:xfrm>
            <a:off x="838199" y="1542197"/>
            <a:ext cx="10515601" cy="5052912"/>
          </a:xfrm>
        </p:spPr>
        <p:txBody>
          <a:bodyPr>
            <a:normAutofit/>
          </a:bodyPr>
          <a:lstStyle/>
          <a:p>
            <a:r>
              <a:rPr lang="en-US" b="1" dirty="0" smtClean="0">
                <a:sym typeface="Wingdings"/>
              </a:rPr>
              <a:t>Hyper-parameter Optimization.</a:t>
            </a:r>
          </a:p>
          <a:p>
            <a:pPr lvl="1"/>
            <a:r>
              <a:rPr lang="en-US" dirty="0" smtClean="0">
                <a:sym typeface="Wingdings"/>
              </a:rPr>
              <a:t>Selecting 𝛼 and 𝛽 -- let model choose.</a:t>
            </a:r>
          </a:p>
          <a:p>
            <a:pPr lvl="1"/>
            <a:r>
              <a:rPr lang="en-US" dirty="0" smtClean="0">
                <a:sym typeface="Wingdings"/>
              </a:rPr>
              <a:t>Selecting number of topics </a:t>
            </a:r>
            <a:r>
              <a:rPr lang="mr-IN" dirty="0" smtClean="0">
                <a:sym typeface="Wingdings"/>
              </a:rPr>
              <a:t>–</a:t>
            </a:r>
            <a:r>
              <a:rPr lang="en-US" dirty="0" smtClean="0">
                <a:sym typeface="Wingdings"/>
              </a:rPr>
              <a:t> theory, let model choose (some applications).</a:t>
            </a:r>
          </a:p>
          <a:p>
            <a:pPr lvl="1"/>
            <a:r>
              <a:rPr lang="en-US" dirty="0" smtClean="0">
                <a:sym typeface="Wingdings"/>
              </a:rPr>
              <a:t>Selecting number of iterations and assessing convergence (with </a:t>
            </a:r>
            <a:r>
              <a:rPr lang="en-US" dirty="0" err="1" smtClean="0">
                <a:sym typeface="Wingdings"/>
              </a:rPr>
              <a:t>Geweke</a:t>
            </a:r>
            <a:r>
              <a:rPr lang="en-US" dirty="0" smtClean="0">
                <a:sym typeface="Wingdings"/>
              </a:rPr>
              <a:t> test). </a:t>
            </a:r>
          </a:p>
          <a:p>
            <a:r>
              <a:rPr lang="en-US" b="1" dirty="0" smtClean="0">
                <a:sym typeface="Wingdings"/>
              </a:rPr>
              <a:t>Assessing model performance</a:t>
            </a:r>
          </a:p>
          <a:p>
            <a:pPr lvl="1"/>
            <a:r>
              <a:rPr lang="en-US" dirty="0" smtClean="0">
                <a:sym typeface="Wingdings"/>
              </a:rPr>
              <a:t>High quality topics? Cohesiveness, Exclusivity, FREX, Perplexity</a:t>
            </a:r>
            <a:endParaRPr lang="en-US" dirty="0">
              <a:sym typeface="Wingdings"/>
            </a:endParaRPr>
          </a:p>
          <a:p>
            <a:r>
              <a:rPr lang="en-US" b="1" dirty="0" smtClean="0">
                <a:sym typeface="Wingdings"/>
              </a:rPr>
              <a:t>Validation</a:t>
            </a:r>
          </a:p>
          <a:p>
            <a:pPr lvl="1"/>
            <a:r>
              <a:rPr lang="en-US" dirty="0" smtClean="0">
                <a:sym typeface="Wingdings"/>
              </a:rPr>
              <a:t>Key point is to think about it, take steps to determine validity.</a:t>
            </a:r>
          </a:p>
          <a:p>
            <a:pPr lvl="1"/>
            <a:r>
              <a:rPr lang="en-US" dirty="0" smtClean="0">
                <a:sym typeface="Wingdings"/>
              </a:rPr>
              <a:t>From Quinn et al. (2010) </a:t>
            </a:r>
            <a:r>
              <a:rPr lang="mr-IN" dirty="0" smtClean="0">
                <a:sym typeface="Wingdings"/>
              </a:rPr>
              <a:t>–</a:t>
            </a:r>
            <a:r>
              <a:rPr lang="en-US" dirty="0" smtClean="0">
                <a:sym typeface="Wingdings"/>
              </a:rPr>
              <a:t> Specification + Sensitivity Analysis, Reliability, Validity, Interpretability.</a:t>
            </a:r>
          </a:p>
          <a:p>
            <a:pPr lvl="1"/>
            <a:endParaRPr lang="en-US" dirty="0" smtClean="0">
              <a:sym typeface="Wingdings"/>
            </a:endParaRPr>
          </a:p>
        </p:txBody>
      </p:sp>
    </p:spTree>
    <p:extLst>
      <p:ext uri="{BB962C8B-B14F-4D97-AF65-F5344CB8AC3E}">
        <p14:creationId xmlns:p14="http://schemas.microsoft.com/office/powerpoint/2010/main" val="12631079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Geweke Test for Convergence of MCMC</a:t>
            </a:r>
            <a:endParaRPr lang="en-US" dirty="0"/>
          </a:p>
        </p:txBody>
      </p:sp>
      <p:sp>
        <p:nvSpPr>
          <p:cNvPr id="3" name="Content Placeholder 2"/>
          <p:cNvSpPr>
            <a:spLocks noGrp="1"/>
          </p:cNvSpPr>
          <p:nvPr>
            <p:ph idx="1"/>
          </p:nvPr>
        </p:nvSpPr>
        <p:spPr>
          <a:xfrm>
            <a:off x="838199" y="1815151"/>
            <a:ext cx="10515601" cy="4779957"/>
          </a:xfrm>
        </p:spPr>
        <p:txBody>
          <a:bodyPr>
            <a:normAutofit/>
          </a:bodyPr>
          <a:lstStyle/>
          <a:p>
            <a:r>
              <a:rPr lang="en-US" dirty="0" smtClean="0">
                <a:sym typeface="Wingdings"/>
              </a:rPr>
              <a:t>Want to determine if we have reached the </a:t>
            </a:r>
            <a:r>
              <a:rPr lang="en-US" b="1" dirty="0" smtClean="0">
                <a:sym typeface="Wingdings"/>
              </a:rPr>
              <a:t>stationary distribution</a:t>
            </a:r>
            <a:r>
              <a:rPr lang="en-US" dirty="0" smtClean="0">
                <a:sym typeface="Wingdings"/>
              </a:rPr>
              <a:t> of our latent variables of interest. </a:t>
            </a:r>
          </a:p>
          <a:p>
            <a:r>
              <a:rPr lang="en-US" dirty="0" smtClean="0">
                <a:sym typeface="Wingdings"/>
              </a:rPr>
              <a:t>Way to determine if we have selected an appropriate number of iterations for inference.</a:t>
            </a:r>
            <a:endParaRPr lang="en-US" dirty="0">
              <a:sym typeface="Wingdings"/>
            </a:endParaRPr>
          </a:p>
          <a:p>
            <a:r>
              <a:rPr lang="en-US" dirty="0" err="1" smtClean="0">
                <a:sym typeface="Wingdings"/>
              </a:rPr>
              <a:t>Geweke</a:t>
            </a:r>
            <a:r>
              <a:rPr lang="en-US" dirty="0" smtClean="0">
                <a:sym typeface="Wingdings"/>
              </a:rPr>
              <a:t> test compares the first 50% of samples (after </a:t>
            </a:r>
            <a:r>
              <a:rPr lang="en-US" dirty="0" err="1" smtClean="0">
                <a:sym typeface="Wingdings"/>
              </a:rPr>
              <a:t>burnin</a:t>
            </a:r>
            <a:r>
              <a:rPr lang="en-US" dirty="0" smtClean="0">
                <a:sym typeface="Wingdings"/>
              </a:rPr>
              <a:t>) to the last 10% and looks for a statistically significant difference.</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1880" y="4613027"/>
            <a:ext cx="7492621" cy="1760561"/>
          </a:xfrm>
          <a:prstGeom prst="rect">
            <a:avLst/>
          </a:prstGeom>
        </p:spPr>
      </p:pic>
    </p:spTree>
    <p:extLst>
      <p:ext uri="{BB962C8B-B14F-4D97-AF65-F5344CB8AC3E}">
        <p14:creationId xmlns:p14="http://schemas.microsoft.com/office/powerpoint/2010/main" val="1214862201"/>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Goal: reach the stationary distribution</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2642" y="1690688"/>
            <a:ext cx="6170250" cy="5167312"/>
          </a:xfrm>
          <a:prstGeom prst="rect">
            <a:avLst/>
          </a:prstGeom>
        </p:spPr>
      </p:pic>
    </p:spTree>
    <p:extLst>
      <p:ext uri="{BB962C8B-B14F-4D97-AF65-F5344CB8AC3E}">
        <p14:creationId xmlns:p14="http://schemas.microsoft.com/office/powerpoint/2010/main" val="132983059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has not reached stationary distribution</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69554" y="1690688"/>
            <a:ext cx="8079664" cy="4837225"/>
          </a:xfrm>
          <a:prstGeom prst="rect">
            <a:avLst/>
          </a:prstGeom>
        </p:spPr>
      </p:pic>
    </p:spTree>
    <p:extLst>
      <p:ext uri="{BB962C8B-B14F-4D97-AF65-F5344CB8AC3E}">
        <p14:creationId xmlns:p14="http://schemas.microsoft.com/office/powerpoint/2010/main" val="80302773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has reached stationary distribution</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2438" y="1423900"/>
            <a:ext cx="8347123" cy="5261039"/>
          </a:xfrm>
          <a:prstGeom prst="rect">
            <a:avLst/>
          </a:prstGeom>
        </p:spPr>
      </p:pic>
    </p:spTree>
    <p:extLst>
      <p:ext uri="{BB962C8B-B14F-4D97-AF65-F5344CB8AC3E}">
        <p14:creationId xmlns:p14="http://schemas.microsoft.com/office/powerpoint/2010/main" val="16998707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a:t>
            </a:r>
            <a:endParaRPr lang="en-US" dirty="0"/>
          </a:p>
        </p:txBody>
      </p:sp>
      <p:sp>
        <p:nvSpPr>
          <p:cNvPr id="3" name="Content Placeholder 2"/>
          <p:cNvSpPr>
            <a:spLocks noGrp="1"/>
          </p:cNvSpPr>
          <p:nvPr>
            <p:ph idx="1"/>
          </p:nvPr>
        </p:nvSpPr>
        <p:spPr>
          <a:xfrm>
            <a:off x="838200" y="1201002"/>
            <a:ext cx="10912522" cy="5418161"/>
          </a:xfrm>
        </p:spPr>
        <p:txBody>
          <a:bodyPr>
            <a:normAutofit/>
          </a:bodyPr>
          <a:lstStyle/>
          <a:p>
            <a:endParaRPr lang="en-US" dirty="0" smtClean="0"/>
          </a:p>
          <a:p>
            <a:r>
              <a:rPr lang="en-US" dirty="0" smtClean="0"/>
              <a:t>Lecture: Extensions, Evaluation and Validation.</a:t>
            </a:r>
          </a:p>
          <a:p>
            <a:pPr lvl="1"/>
            <a:r>
              <a:rPr lang="en-US" dirty="0" smtClean="0"/>
              <a:t>The structural topic model (STM) as a natural extension of LDA.</a:t>
            </a:r>
          </a:p>
          <a:p>
            <a:pPr lvl="1"/>
            <a:r>
              <a:rPr lang="en-US" dirty="0" smtClean="0"/>
              <a:t>Advice and metrics to assess performance.</a:t>
            </a:r>
          </a:p>
          <a:p>
            <a:pPr lvl="1"/>
            <a:r>
              <a:rPr lang="en-US" dirty="0" smtClean="0"/>
              <a:t>Validation strategies.</a:t>
            </a:r>
          </a:p>
          <a:p>
            <a:pPr lvl="1"/>
            <a:endParaRPr lang="en-US" dirty="0" smtClean="0"/>
          </a:p>
          <a:p>
            <a:r>
              <a:rPr lang="en-US" dirty="0" smtClean="0"/>
              <a:t>Lab</a:t>
            </a:r>
            <a:r>
              <a:rPr lang="en-US" dirty="0"/>
              <a:t>: </a:t>
            </a:r>
            <a:r>
              <a:rPr lang="en-US" dirty="0" smtClean="0"/>
              <a:t>topic_models_2.R</a:t>
            </a:r>
          </a:p>
          <a:p>
            <a:endParaRPr lang="en-US" dirty="0" smtClean="0">
              <a:hlinkClick r:id="rId2"/>
            </a:endParaRPr>
          </a:p>
          <a:p>
            <a:r>
              <a:rPr lang="en-US" dirty="0" smtClean="0"/>
              <a:t>Website: </a:t>
            </a:r>
            <a:r>
              <a:rPr lang="en-US" dirty="0" smtClean="0">
                <a:hlinkClick r:id="rId2"/>
              </a:rPr>
              <a:t>github.com/matthewjdenny/PPOL_628_Text_As_Data</a:t>
            </a:r>
            <a:endParaRPr lang="en-US" dirty="0"/>
          </a:p>
          <a:p>
            <a:endParaRPr lang="en-US" dirty="0"/>
          </a:p>
        </p:txBody>
      </p:sp>
    </p:spTree>
    <p:extLst>
      <p:ext uri="{BB962C8B-B14F-4D97-AF65-F5344CB8AC3E}">
        <p14:creationId xmlns:p14="http://schemas.microsoft.com/office/powerpoint/2010/main" val="11128427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Geweke</a:t>
            </a:r>
            <a:r>
              <a:rPr lang="en-US" dirty="0" smtClean="0"/>
              <a:t> Statistic is not a Panacea </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3116" y="2773296"/>
            <a:ext cx="6356824" cy="3907283"/>
          </a:xfrm>
          <a:prstGeom prst="rect">
            <a:avLst/>
          </a:prstGeom>
        </p:spPr>
      </p:pic>
      <p:sp>
        <p:nvSpPr>
          <p:cNvPr id="5" name="Content Placeholder 2"/>
          <p:cNvSpPr>
            <a:spLocks noGrp="1"/>
          </p:cNvSpPr>
          <p:nvPr>
            <p:ph idx="1"/>
          </p:nvPr>
        </p:nvSpPr>
        <p:spPr>
          <a:xfrm>
            <a:off x="838199" y="1620815"/>
            <a:ext cx="10515601" cy="4779957"/>
          </a:xfrm>
        </p:spPr>
        <p:txBody>
          <a:bodyPr>
            <a:normAutofit/>
          </a:bodyPr>
          <a:lstStyle/>
          <a:p>
            <a:r>
              <a:rPr lang="en-US" dirty="0" smtClean="0">
                <a:sym typeface="Wingdings"/>
              </a:rPr>
              <a:t>Same chain as last slide, different window, different conclusion.</a:t>
            </a:r>
          </a:p>
          <a:p>
            <a:r>
              <a:rPr lang="en-US" dirty="0" smtClean="0">
                <a:sym typeface="Wingdings"/>
              </a:rPr>
              <a:t>Run model for longer than you think you need to, look at chain.</a:t>
            </a:r>
          </a:p>
          <a:p>
            <a:r>
              <a:rPr lang="en-US" dirty="0" smtClean="0">
                <a:sym typeface="Wingdings"/>
              </a:rPr>
              <a:t>Experience is important.</a:t>
            </a:r>
          </a:p>
        </p:txBody>
      </p:sp>
    </p:spTree>
    <p:extLst>
      <p:ext uri="{BB962C8B-B14F-4D97-AF65-F5344CB8AC3E}">
        <p14:creationId xmlns:p14="http://schemas.microsoft.com/office/powerpoint/2010/main" val="121106747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Cohesiveness (Coherence)</a:t>
            </a:r>
            <a:endParaRPr lang="en-US"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5468" y="1845674"/>
            <a:ext cx="10345003" cy="4167116"/>
          </a:xfrm>
          <a:prstGeom prst="rect">
            <a:avLst/>
          </a:prstGeom>
        </p:spPr>
      </p:pic>
    </p:spTree>
    <p:extLst>
      <p:ext uri="{BB962C8B-B14F-4D97-AF65-F5344CB8AC3E}">
        <p14:creationId xmlns:p14="http://schemas.microsoft.com/office/powerpoint/2010/main" val="18867852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Cohesiveness (Coherence)</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59557" y="1502910"/>
            <a:ext cx="7672885" cy="5123078"/>
          </a:xfrm>
          <a:prstGeom prst="rect">
            <a:avLst/>
          </a:prstGeom>
        </p:spPr>
      </p:pic>
    </p:spTree>
    <p:extLst>
      <p:ext uri="{BB962C8B-B14F-4D97-AF65-F5344CB8AC3E}">
        <p14:creationId xmlns:p14="http://schemas.microsoft.com/office/powerpoint/2010/main" val="47738003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Coherence</a:t>
            </a:r>
            <a:endParaRPr lang="en-US" dirty="0"/>
          </a:p>
        </p:txBody>
      </p:sp>
      <p:sp>
        <p:nvSpPr>
          <p:cNvPr id="4" name="TextBox 3"/>
          <p:cNvSpPr txBox="1"/>
          <p:nvPr/>
        </p:nvSpPr>
        <p:spPr>
          <a:xfrm>
            <a:off x="7019237" y="30331"/>
            <a:ext cx="5172763" cy="923330"/>
          </a:xfrm>
          <a:prstGeom prst="rect">
            <a:avLst/>
          </a:prstGeom>
          <a:noFill/>
        </p:spPr>
        <p:txBody>
          <a:bodyPr wrap="none" rtlCol="0">
            <a:spAutoFit/>
          </a:bodyPr>
          <a:lstStyle/>
          <a:p>
            <a:pPr lvl="1"/>
            <a:r>
              <a:rPr lang="en-US" dirty="0">
                <a:hlinkClick r:id="rId2"/>
              </a:rPr>
              <a:t>http://dirichlet.net/pdf/mimno11optimizing.pdf</a:t>
            </a:r>
            <a:endParaRPr lang="en-US" dirty="0"/>
          </a:p>
          <a:p>
            <a:pPr lvl="1"/>
            <a:endParaRPr lang="en-US" dirty="0">
              <a:sym typeface="Wingdings"/>
            </a:endParaRPr>
          </a:p>
          <a:p>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03821" y="805218"/>
            <a:ext cx="6885457" cy="5889009"/>
          </a:xfrm>
          <a:prstGeom prst="rect">
            <a:avLst/>
          </a:prstGeom>
        </p:spPr>
      </p:pic>
      <p:sp>
        <p:nvSpPr>
          <p:cNvPr id="7" name="Rectangle 6"/>
          <p:cNvSpPr/>
          <p:nvPr/>
        </p:nvSpPr>
        <p:spPr>
          <a:xfrm>
            <a:off x="4901099" y="771389"/>
            <a:ext cx="3669695" cy="5130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p:cNvSpPr>
            <a:spLocks noGrp="1"/>
          </p:cNvSpPr>
          <p:nvPr>
            <p:ph idx="1"/>
          </p:nvPr>
        </p:nvSpPr>
        <p:spPr>
          <a:xfrm>
            <a:off x="838199" y="1542197"/>
            <a:ext cx="10515601" cy="5052912"/>
          </a:xfrm>
        </p:spPr>
        <p:txBody>
          <a:bodyPr>
            <a:normAutofit/>
          </a:bodyPr>
          <a:lstStyle/>
          <a:p>
            <a:r>
              <a:rPr lang="en-US" dirty="0" smtClean="0">
                <a:sym typeface="Wingdings"/>
              </a:rPr>
              <a:t>Measure of the degree</a:t>
            </a:r>
            <a:br>
              <a:rPr lang="en-US" dirty="0" smtClean="0">
                <a:sym typeface="Wingdings"/>
              </a:rPr>
            </a:br>
            <a:r>
              <a:rPr lang="en-US" dirty="0" smtClean="0">
                <a:sym typeface="Wingdings"/>
              </a:rPr>
              <a:t>to which top words in</a:t>
            </a:r>
            <a:br>
              <a:rPr lang="en-US" dirty="0" smtClean="0">
                <a:sym typeface="Wingdings"/>
              </a:rPr>
            </a:br>
            <a:r>
              <a:rPr lang="en-US" dirty="0" smtClean="0">
                <a:sym typeface="Wingdings"/>
              </a:rPr>
              <a:t>topic co-occur in </a:t>
            </a:r>
            <a:br>
              <a:rPr lang="en-US" dirty="0" smtClean="0">
                <a:sym typeface="Wingdings"/>
              </a:rPr>
            </a:br>
            <a:r>
              <a:rPr lang="en-US" dirty="0" smtClean="0">
                <a:sym typeface="Wingdings"/>
              </a:rPr>
              <a:t>documents.</a:t>
            </a:r>
          </a:p>
          <a:p>
            <a:r>
              <a:rPr lang="en-US" dirty="0" smtClean="0">
                <a:sym typeface="Wingdings"/>
              </a:rPr>
              <a:t>Maximized when all top</a:t>
            </a:r>
            <a:br>
              <a:rPr lang="en-US" dirty="0" smtClean="0">
                <a:sym typeface="Wingdings"/>
              </a:rPr>
            </a:br>
            <a:r>
              <a:rPr lang="en-US" dirty="0" smtClean="0">
                <a:sym typeface="Wingdings"/>
              </a:rPr>
              <a:t>terms always co-occur</a:t>
            </a:r>
            <a:br>
              <a:rPr lang="en-US" dirty="0" smtClean="0">
                <a:sym typeface="Wingdings"/>
              </a:rPr>
            </a:br>
            <a:r>
              <a:rPr lang="en-US" dirty="0" smtClean="0">
                <a:sym typeface="Wingdings"/>
              </a:rPr>
              <a:t>with each other.</a:t>
            </a:r>
          </a:p>
          <a:p>
            <a:r>
              <a:rPr lang="en-US" dirty="0" smtClean="0">
                <a:sym typeface="Wingdings"/>
              </a:rPr>
              <a:t>Minimized when top terms</a:t>
            </a:r>
            <a:br>
              <a:rPr lang="en-US" dirty="0" smtClean="0">
                <a:sym typeface="Wingdings"/>
              </a:rPr>
            </a:br>
            <a:r>
              <a:rPr lang="en-US" dirty="0" smtClean="0">
                <a:sym typeface="Wingdings"/>
              </a:rPr>
              <a:t>never co-occur.</a:t>
            </a:r>
          </a:p>
        </p:txBody>
      </p:sp>
    </p:spTree>
    <p:extLst>
      <p:ext uri="{BB962C8B-B14F-4D97-AF65-F5344CB8AC3E}">
        <p14:creationId xmlns:p14="http://schemas.microsoft.com/office/powerpoint/2010/main" val="183556653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Topic Exclusivity</a:t>
            </a:r>
            <a:endParaRPr lang="en-US" dirty="0"/>
          </a:p>
        </p:txBody>
      </p:sp>
      <p:sp>
        <p:nvSpPr>
          <p:cNvPr id="7" name="Rectangle 6"/>
          <p:cNvSpPr/>
          <p:nvPr/>
        </p:nvSpPr>
        <p:spPr>
          <a:xfrm>
            <a:off x="4901099" y="771389"/>
            <a:ext cx="3669695" cy="5130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01104" y="1500833"/>
            <a:ext cx="7907171" cy="5122054"/>
          </a:xfrm>
          <a:prstGeom prst="rect">
            <a:avLst/>
          </a:prstGeom>
        </p:spPr>
      </p:pic>
    </p:spTree>
    <p:extLst>
      <p:ext uri="{BB962C8B-B14F-4D97-AF65-F5344CB8AC3E}">
        <p14:creationId xmlns:p14="http://schemas.microsoft.com/office/powerpoint/2010/main" val="131218799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Perplexity</a:t>
            </a:r>
            <a:endParaRPr lang="en-US" dirty="0"/>
          </a:p>
        </p:txBody>
      </p:sp>
      <p:sp>
        <p:nvSpPr>
          <p:cNvPr id="7" name="Rectangle 6"/>
          <p:cNvSpPr/>
          <p:nvPr/>
        </p:nvSpPr>
        <p:spPr>
          <a:xfrm>
            <a:off x="4901099" y="771389"/>
            <a:ext cx="3669695" cy="5130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p:cNvSpPr>
            <a:spLocks noGrp="1"/>
          </p:cNvSpPr>
          <p:nvPr>
            <p:ph idx="1"/>
          </p:nvPr>
        </p:nvSpPr>
        <p:spPr>
          <a:xfrm>
            <a:off x="838199" y="1542197"/>
            <a:ext cx="10515601" cy="1596788"/>
          </a:xfrm>
        </p:spPr>
        <p:txBody>
          <a:bodyPr>
            <a:normAutofit/>
          </a:bodyPr>
          <a:lstStyle/>
          <a:p>
            <a:r>
              <a:rPr lang="en-US" dirty="0" smtClean="0">
                <a:sym typeface="Wingdings"/>
              </a:rPr>
              <a:t>How well does your model fit held-out data?</a:t>
            </a:r>
          </a:p>
          <a:p>
            <a:r>
              <a:rPr lang="en-US" dirty="0" smtClean="0"/>
              <a:t>Wallach et al. </a:t>
            </a:r>
            <a:r>
              <a:rPr lang="en-US" dirty="0"/>
              <a:t>(2009). Evaluation methods for topic models. </a:t>
            </a:r>
            <a:r>
              <a:rPr lang="en-US" i="1" dirty="0" smtClean="0"/>
              <a:t>ICML</a:t>
            </a:r>
          </a:p>
          <a:p>
            <a:pPr lvl="1"/>
            <a:r>
              <a:rPr lang="en-US" b="1" dirty="0" smtClean="0">
                <a:sym typeface="Wingdings"/>
              </a:rPr>
              <a:t>Left-to-right</a:t>
            </a:r>
            <a:r>
              <a:rPr lang="en-US" dirty="0" smtClean="0">
                <a:sym typeface="Wingdings"/>
              </a:rPr>
              <a:t> method is preferred.</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4693" y="3138985"/>
            <a:ext cx="8846276" cy="3236983"/>
          </a:xfrm>
          <a:prstGeom prst="rect">
            <a:avLst/>
          </a:prstGeom>
        </p:spPr>
      </p:pic>
    </p:spTree>
    <p:extLst>
      <p:ext uri="{BB962C8B-B14F-4D97-AF65-F5344CB8AC3E}">
        <p14:creationId xmlns:p14="http://schemas.microsoft.com/office/powerpoint/2010/main" val="98701425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FREX (frequency + Exclusivity) Scoring</a:t>
            </a:r>
            <a:endParaRPr lang="en-US" dirty="0"/>
          </a:p>
        </p:txBody>
      </p:sp>
      <p:sp>
        <p:nvSpPr>
          <p:cNvPr id="8" name="Content Placeholder 2"/>
          <p:cNvSpPr>
            <a:spLocks noGrp="1"/>
          </p:cNvSpPr>
          <p:nvPr>
            <p:ph idx="1"/>
          </p:nvPr>
        </p:nvSpPr>
        <p:spPr>
          <a:xfrm>
            <a:off x="838199" y="1542197"/>
            <a:ext cx="10515601" cy="4708478"/>
          </a:xfrm>
        </p:spPr>
        <p:txBody>
          <a:bodyPr>
            <a:normAutofit/>
          </a:bodyPr>
          <a:lstStyle/>
          <a:p>
            <a:r>
              <a:rPr lang="en-US" dirty="0" smtClean="0"/>
              <a:t>Let </a:t>
            </a:r>
            <a:r>
              <a:rPr lang="en-US" i="1" dirty="0" smtClean="0"/>
              <a:t>w</a:t>
            </a:r>
            <a:r>
              <a:rPr lang="en-US" dirty="0" smtClean="0"/>
              <a:t> be a weight between 0 and 1 as to how much importance we place on word frequency.</a:t>
            </a:r>
          </a:p>
          <a:p>
            <a:r>
              <a:rPr lang="en-US" dirty="0" smtClean="0"/>
              <a:t>Let </a:t>
            </a:r>
            <a:r>
              <a:rPr lang="en-US" i="1" dirty="0" smtClean="0"/>
              <a:t>F</a:t>
            </a:r>
            <a:r>
              <a:rPr lang="en-US" dirty="0" smtClean="0"/>
              <a:t> be the relative frequency of the given word in a given topic distribution.</a:t>
            </a:r>
          </a:p>
          <a:p>
            <a:r>
              <a:rPr lang="en-US" dirty="0" smtClean="0"/>
              <a:t>Let </a:t>
            </a:r>
            <a:r>
              <a:rPr lang="en-US" i="1" dirty="0" smtClean="0"/>
              <a:t>E</a:t>
            </a:r>
            <a:r>
              <a:rPr lang="en-US" dirty="0" smtClean="0"/>
              <a:t> be the relative weight of the current topic in the distribution over topics for that word.</a:t>
            </a:r>
            <a:endParaRPr lang="en-US" i="1" dirty="0"/>
          </a:p>
          <a:p>
            <a:r>
              <a:rPr lang="mr-IN" i="1" dirty="0" smtClean="0"/>
              <a:t>FREX </a:t>
            </a:r>
            <a:r>
              <a:rPr lang="mr-IN" i="1" dirty="0"/>
              <a:t>= ((</a:t>
            </a:r>
            <a:r>
              <a:rPr lang="mr-IN" i="1" dirty="0" err="1"/>
              <a:t>w</a:t>
            </a:r>
            <a:r>
              <a:rPr lang="mr-IN" i="1" dirty="0"/>
              <a:t>/</a:t>
            </a:r>
            <a:r>
              <a:rPr lang="mr-IN" i="1" dirty="0" err="1"/>
              <a:t>F</a:t>
            </a:r>
            <a:r>
              <a:rPr lang="mr-IN" i="1" dirty="0"/>
              <a:t>) + ((1-w)/</a:t>
            </a:r>
            <a:r>
              <a:rPr lang="mr-IN" i="1" dirty="0" err="1"/>
              <a:t>E</a:t>
            </a:r>
            <a:r>
              <a:rPr lang="mr-IN" i="1" dirty="0"/>
              <a:t>))^-</a:t>
            </a:r>
            <a:r>
              <a:rPr lang="mr-IN" i="1" dirty="0" smtClean="0"/>
              <a:t>1</a:t>
            </a:r>
            <a:endParaRPr lang="en-US" i="1" dirty="0" smtClean="0"/>
          </a:p>
          <a:p>
            <a:r>
              <a:rPr lang="en-US" dirty="0" smtClean="0">
                <a:sym typeface="Wingdings"/>
              </a:rPr>
              <a:t>Increasing in word being both very common in topic and very rare in other topics.</a:t>
            </a:r>
          </a:p>
        </p:txBody>
      </p:sp>
    </p:spTree>
    <p:extLst>
      <p:ext uri="{BB962C8B-B14F-4D97-AF65-F5344CB8AC3E}">
        <p14:creationId xmlns:p14="http://schemas.microsoft.com/office/powerpoint/2010/main" val="211029585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Hyper-parameters + Model Performance </a:t>
            </a:r>
            <a:endParaRPr lang="en-US" dirty="0"/>
          </a:p>
        </p:txBody>
      </p:sp>
      <p:sp>
        <p:nvSpPr>
          <p:cNvPr id="8" name="Content Placeholder 2"/>
          <p:cNvSpPr>
            <a:spLocks noGrp="1"/>
          </p:cNvSpPr>
          <p:nvPr>
            <p:ph idx="1"/>
          </p:nvPr>
        </p:nvSpPr>
        <p:spPr>
          <a:xfrm>
            <a:off x="838199" y="1542197"/>
            <a:ext cx="10515601" cy="5052912"/>
          </a:xfrm>
        </p:spPr>
        <p:txBody>
          <a:bodyPr>
            <a:normAutofit/>
          </a:bodyPr>
          <a:lstStyle/>
          <a:p>
            <a:r>
              <a:rPr lang="en-US" dirty="0" smtClean="0">
                <a:sym typeface="Wingdings"/>
              </a:rPr>
              <a:t>It is ok to refit your model, even if you are using it for measurement if you do not base decisions to refit on properties that will influence measurements (e.g. topic proportion in documents, etc.).</a:t>
            </a:r>
          </a:p>
          <a:p>
            <a:pPr lvl="1"/>
            <a:r>
              <a:rPr lang="en-US" dirty="0" smtClean="0">
                <a:sym typeface="Wingdings"/>
              </a:rPr>
              <a:t>Can optimize for coherence + exclusivity to select # topics.</a:t>
            </a:r>
          </a:p>
          <a:p>
            <a:pPr lvl="1"/>
            <a:r>
              <a:rPr lang="en-US" dirty="0" smtClean="0">
                <a:sym typeface="Wingdings"/>
              </a:rPr>
              <a:t>Use </a:t>
            </a:r>
            <a:r>
              <a:rPr lang="en-US" dirty="0" err="1" smtClean="0">
                <a:sym typeface="Wingdings"/>
              </a:rPr>
              <a:t>Geweke</a:t>
            </a:r>
            <a:r>
              <a:rPr lang="en-US" dirty="0" smtClean="0">
                <a:sym typeface="Wingdings"/>
              </a:rPr>
              <a:t> test + look at chain to determine convergence.	</a:t>
            </a:r>
          </a:p>
          <a:p>
            <a:r>
              <a:rPr lang="en-US" dirty="0" smtClean="0">
                <a:sym typeface="Wingdings"/>
              </a:rPr>
              <a:t>Many automated metrics (esp. Perplexity) will prefer large number of topics.</a:t>
            </a:r>
          </a:p>
          <a:p>
            <a:r>
              <a:rPr lang="en-US" dirty="0" err="1" smtClean="0">
                <a:sym typeface="Wingdings"/>
              </a:rPr>
              <a:t>preText</a:t>
            </a:r>
            <a:r>
              <a:rPr lang="en-US" dirty="0" smtClean="0">
                <a:sym typeface="Wingdings"/>
              </a:rPr>
              <a:t> for sensitivity analysis once you have final specification.</a:t>
            </a:r>
          </a:p>
          <a:p>
            <a:r>
              <a:rPr lang="en-US" dirty="0" smtClean="0">
                <a:sym typeface="Wingdings"/>
              </a:rPr>
              <a:t>My take: no hard and fast rules. Want to combine domain expertise (READ DOCUMENTS) + theory + metrics to pick between a few specifications + sensitivity analysis.</a:t>
            </a:r>
          </a:p>
          <a:p>
            <a:pPr lvl="1"/>
            <a:endParaRPr lang="en-US" dirty="0" smtClean="0">
              <a:sym typeface="Wingdings"/>
            </a:endParaRPr>
          </a:p>
          <a:p>
            <a:pPr lvl="1"/>
            <a:endParaRPr lang="en-US" dirty="0" smtClean="0">
              <a:sym typeface="Wingdings"/>
            </a:endParaRPr>
          </a:p>
        </p:txBody>
      </p:sp>
    </p:spTree>
    <p:extLst>
      <p:ext uri="{BB962C8B-B14F-4D97-AF65-F5344CB8AC3E}">
        <p14:creationId xmlns:p14="http://schemas.microsoft.com/office/powerpoint/2010/main" val="147990802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ym typeface="Wingdings"/>
              </a:rPr>
              <a:t>Sensitivity, Reliability, Interpretability</a:t>
            </a:r>
            <a:endParaRPr lang="en-US" dirty="0"/>
          </a:p>
        </p:txBody>
      </p:sp>
      <p:sp>
        <p:nvSpPr>
          <p:cNvPr id="3" name="Content Placeholder 2"/>
          <p:cNvSpPr>
            <a:spLocks noGrp="1"/>
          </p:cNvSpPr>
          <p:nvPr>
            <p:ph idx="1"/>
          </p:nvPr>
        </p:nvSpPr>
        <p:spPr>
          <a:xfrm>
            <a:off x="838199" y="1542197"/>
            <a:ext cx="10515601" cy="5052912"/>
          </a:xfrm>
        </p:spPr>
        <p:txBody>
          <a:bodyPr>
            <a:normAutofit/>
          </a:bodyPr>
          <a:lstStyle/>
          <a:p>
            <a:r>
              <a:rPr lang="en-US" b="1" dirty="0" smtClean="0">
                <a:sym typeface="Wingdings"/>
              </a:rPr>
              <a:t>Specification + Sensitivity Analysis</a:t>
            </a:r>
          </a:p>
          <a:p>
            <a:pPr lvl="1"/>
            <a:r>
              <a:rPr lang="en-US" dirty="0" smtClean="0">
                <a:sym typeface="Wingdings"/>
              </a:rPr>
              <a:t>How does varying preprocessing, </a:t>
            </a:r>
            <a:r>
              <a:rPr lang="en-US" dirty="0" err="1" smtClean="0">
                <a:sym typeface="Wingdings"/>
              </a:rPr>
              <a:t>hyperparameters</a:t>
            </a:r>
            <a:r>
              <a:rPr lang="en-US" dirty="0" smtClean="0">
                <a:sym typeface="Wingdings"/>
              </a:rPr>
              <a:t> change results.</a:t>
            </a:r>
          </a:p>
          <a:p>
            <a:pPr lvl="1"/>
            <a:r>
              <a:rPr lang="en-US" dirty="0" smtClean="0">
                <a:sym typeface="Wingdings"/>
              </a:rPr>
              <a:t>Do you have a strong theory about why you chose the parameters you did?</a:t>
            </a:r>
          </a:p>
          <a:p>
            <a:pPr lvl="1"/>
            <a:r>
              <a:rPr lang="en-US" dirty="0" smtClean="0">
                <a:sym typeface="Wingdings"/>
              </a:rPr>
              <a:t>For those you did not have a strong theory for, sensitivity analysis.</a:t>
            </a:r>
          </a:p>
          <a:p>
            <a:r>
              <a:rPr lang="en-US" b="1" dirty="0" smtClean="0">
                <a:sym typeface="Wingdings"/>
              </a:rPr>
              <a:t>Reliability</a:t>
            </a:r>
          </a:p>
          <a:p>
            <a:pPr lvl="1"/>
            <a:r>
              <a:rPr lang="en-US" dirty="0" smtClean="0">
                <a:sym typeface="Wingdings"/>
              </a:rPr>
              <a:t>Make sure to set your random seed + save replication materials so others can exactly replicate your results.</a:t>
            </a:r>
          </a:p>
          <a:p>
            <a:pPr lvl="1"/>
            <a:r>
              <a:rPr lang="en-US" dirty="0" err="1" smtClean="0">
                <a:sym typeface="Wingdings"/>
              </a:rPr>
              <a:t>Intercoder</a:t>
            </a:r>
            <a:r>
              <a:rPr lang="en-US" dirty="0" smtClean="0">
                <a:sym typeface="Wingdings"/>
              </a:rPr>
              <a:t> reliability  analogue is same results across multiple seeds.</a:t>
            </a:r>
          </a:p>
          <a:p>
            <a:r>
              <a:rPr lang="en-US" b="1" dirty="0" smtClean="0">
                <a:sym typeface="Wingdings"/>
              </a:rPr>
              <a:t>Interpretability</a:t>
            </a:r>
          </a:p>
          <a:p>
            <a:pPr lvl="1"/>
            <a:r>
              <a:rPr lang="en-US" dirty="0" smtClean="0">
                <a:sym typeface="Wingdings"/>
              </a:rPr>
              <a:t>Can you draw conclusions from your results? Do topics map on to constructs you care about?</a:t>
            </a:r>
          </a:p>
          <a:p>
            <a:pPr lvl="1"/>
            <a:r>
              <a:rPr lang="en-US" b="1" dirty="0" smtClean="0">
                <a:sym typeface="Wingdings"/>
              </a:rPr>
              <a:t>Do high probability documents in topics actually contain that topic?</a:t>
            </a:r>
          </a:p>
          <a:p>
            <a:pPr lvl="1"/>
            <a:endParaRPr lang="en-US" dirty="0" smtClean="0">
              <a:sym typeface="Wingdings"/>
            </a:endParaRPr>
          </a:p>
        </p:txBody>
      </p:sp>
    </p:spTree>
    <p:extLst>
      <p:ext uri="{BB962C8B-B14F-4D97-AF65-F5344CB8AC3E}">
        <p14:creationId xmlns:p14="http://schemas.microsoft.com/office/powerpoint/2010/main" val="154926617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ym typeface="Wingdings"/>
              </a:rPr>
              <a:t>Validity</a:t>
            </a:r>
            <a:endParaRPr lang="en-US" dirty="0"/>
          </a:p>
        </p:txBody>
      </p:sp>
      <p:sp>
        <p:nvSpPr>
          <p:cNvPr id="3" name="Content Placeholder 2"/>
          <p:cNvSpPr>
            <a:spLocks noGrp="1"/>
          </p:cNvSpPr>
          <p:nvPr>
            <p:ph idx="1"/>
          </p:nvPr>
        </p:nvSpPr>
        <p:spPr>
          <a:xfrm>
            <a:off x="838199" y="1542197"/>
            <a:ext cx="10515601" cy="5052912"/>
          </a:xfrm>
        </p:spPr>
        <p:txBody>
          <a:bodyPr>
            <a:normAutofit/>
          </a:bodyPr>
          <a:lstStyle/>
          <a:p>
            <a:r>
              <a:rPr lang="en-US" b="1" dirty="0">
                <a:sym typeface="Wingdings"/>
              </a:rPr>
              <a:t>﻿</a:t>
            </a:r>
            <a:r>
              <a:rPr lang="en-US" b="1" dirty="0" smtClean="0">
                <a:sym typeface="Wingdings"/>
              </a:rPr>
              <a:t>Semantic validity: </a:t>
            </a:r>
            <a:r>
              <a:rPr lang="en-US" dirty="0" smtClean="0">
                <a:sym typeface="Wingdings"/>
              </a:rPr>
              <a:t>the </a:t>
            </a:r>
            <a:r>
              <a:rPr lang="en-US" dirty="0">
                <a:sym typeface="Wingdings"/>
              </a:rPr>
              <a:t>extent </a:t>
            </a:r>
            <a:r>
              <a:rPr lang="en-US" dirty="0" smtClean="0">
                <a:sym typeface="Wingdings"/>
              </a:rPr>
              <a:t>to which </a:t>
            </a:r>
            <a:r>
              <a:rPr lang="en-US" dirty="0">
                <a:sym typeface="Wingdings"/>
              </a:rPr>
              <a:t>each </a:t>
            </a:r>
            <a:r>
              <a:rPr lang="en-US" dirty="0" smtClean="0">
                <a:sym typeface="Wingdings"/>
              </a:rPr>
              <a:t>category or </a:t>
            </a:r>
            <a:r>
              <a:rPr lang="en-US" dirty="0">
                <a:sym typeface="Wingdings"/>
              </a:rPr>
              <a:t>document has a coherent meaning and the extent </a:t>
            </a:r>
            <a:r>
              <a:rPr lang="en-US" dirty="0" smtClean="0">
                <a:sym typeface="Wingdings"/>
              </a:rPr>
              <a:t>to which </a:t>
            </a:r>
            <a:r>
              <a:rPr lang="en-US" dirty="0">
                <a:sym typeface="Wingdings"/>
              </a:rPr>
              <a:t>the categories are related to one another in a meaningful </a:t>
            </a:r>
            <a:r>
              <a:rPr lang="en-US" dirty="0" smtClean="0">
                <a:sym typeface="Wingdings"/>
              </a:rPr>
              <a:t>way.</a:t>
            </a:r>
          </a:p>
          <a:p>
            <a:r>
              <a:rPr lang="en-US" dirty="0">
                <a:sym typeface="Wingdings"/>
              </a:rPr>
              <a:t>﻿</a:t>
            </a:r>
            <a:r>
              <a:rPr lang="en-US" b="1" dirty="0">
                <a:sym typeface="Wingdings"/>
              </a:rPr>
              <a:t>C</a:t>
            </a:r>
            <a:r>
              <a:rPr lang="en-US" b="1" dirty="0" smtClean="0">
                <a:sym typeface="Wingdings"/>
              </a:rPr>
              <a:t>onvergent construct validity</a:t>
            </a:r>
            <a:r>
              <a:rPr lang="en-US" dirty="0" smtClean="0">
                <a:sym typeface="Wingdings"/>
              </a:rPr>
              <a:t>: the </a:t>
            </a:r>
            <a:r>
              <a:rPr lang="en-US" dirty="0">
                <a:sym typeface="Wingdings"/>
              </a:rPr>
              <a:t>extent to which the measure matches existing measures that it should </a:t>
            </a:r>
            <a:r>
              <a:rPr lang="en-US" dirty="0" smtClean="0">
                <a:sym typeface="Wingdings"/>
              </a:rPr>
              <a:t>match.</a:t>
            </a:r>
          </a:p>
          <a:p>
            <a:r>
              <a:rPr lang="en-US" dirty="0">
                <a:sym typeface="Wingdings"/>
              </a:rPr>
              <a:t>﻿</a:t>
            </a:r>
            <a:r>
              <a:rPr lang="en-US" b="1" dirty="0">
                <a:sym typeface="Wingdings"/>
              </a:rPr>
              <a:t>D</a:t>
            </a:r>
            <a:r>
              <a:rPr lang="en-US" b="1" dirty="0" smtClean="0">
                <a:sym typeface="Wingdings"/>
              </a:rPr>
              <a:t>iscriminant construct validity</a:t>
            </a:r>
            <a:r>
              <a:rPr lang="en-US" dirty="0" smtClean="0">
                <a:sym typeface="Wingdings"/>
              </a:rPr>
              <a:t>: the </a:t>
            </a:r>
            <a:r>
              <a:rPr lang="en-US" dirty="0">
                <a:sym typeface="Wingdings"/>
              </a:rPr>
              <a:t>extent to which the measure departs from existing measures where it should </a:t>
            </a:r>
            <a:r>
              <a:rPr lang="en-US" dirty="0" smtClean="0">
                <a:sym typeface="Wingdings"/>
              </a:rPr>
              <a:t>depart</a:t>
            </a:r>
            <a:r>
              <a:rPr lang="en-US" dirty="0">
                <a:sym typeface="Wingdings"/>
              </a:rPr>
              <a:t>.</a:t>
            </a:r>
            <a:endParaRPr lang="en-US" dirty="0" smtClean="0">
              <a:sym typeface="Wingdings"/>
            </a:endParaRPr>
          </a:p>
          <a:p>
            <a:r>
              <a:rPr lang="en-US" dirty="0">
                <a:sym typeface="Wingdings"/>
              </a:rPr>
              <a:t>﻿</a:t>
            </a:r>
            <a:r>
              <a:rPr lang="en-US" b="1" dirty="0">
                <a:sym typeface="Wingdings"/>
              </a:rPr>
              <a:t>P</a:t>
            </a:r>
            <a:r>
              <a:rPr lang="en-US" b="1" dirty="0" smtClean="0">
                <a:sym typeface="Wingdings"/>
              </a:rPr>
              <a:t>redictive validity</a:t>
            </a:r>
            <a:r>
              <a:rPr lang="en-US" dirty="0" smtClean="0">
                <a:sym typeface="Wingdings"/>
              </a:rPr>
              <a:t>: the </a:t>
            </a:r>
            <a:r>
              <a:rPr lang="en-US" dirty="0">
                <a:sym typeface="Wingdings"/>
              </a:rPr>
              <a:t>extent to which the measure corresponds correctly to external </a:t>
            </a:r>
            <a:r>
              <a:rPr lang="en-US" dirty="0" smtClean="0">
                <a:sym typeface="Wingdings"/>
              </a:rPr>
              <a:t>events</a:t>
            </a:r>
            <a:r>
              <a:rPr lang="en-US" dirty="0">
                <a:sym typeface="Wingdings"/>
              </a:rPr>
              <a:t>.</a:t>
            </a:r>
            <a:endParaRPr lang="en-US" dirty="0" smtClean="0">
              <a:sym typeface="Wingdings"/>
            </a:endParaRPr>
          </a:p>
          <a:p>
            <a:r>
              <a:rPr lang="en-US" dirty="0">
                <a:sym typeface="Wingdings"/>
              </a:rPr>
              <a:t>﻿</a:t>
            </a:r>
            <a:r>
              <a:rPr lang="en-US" b="1" dirty="0" smtClean="0">
                <a:sym typeface="Wingdings"/>
              </a:rPr>
              <a:t>Hypothesis validity</a:t>
            </a:r>
            <a:r>
              <a:rPr lang="en-US" dirty="0" smtClean="0">
                <a:sym typeface="Wingdings"/>
              </a:rPr>
              <a:t>: the </a:t>
            </a:r>
            <a:r>
              <a:rPr lang="en-US" dirty="0">
                <a:sym typeface="Wingdings"/>
              </a:rPr>
              <a:t>extent to which the measure can be used effectively to test substantive </a:t>
            </a:r>
            <a:r>
              <a:rPr lang="en-US" dirty="0" smtClean="0">
                <a:sym typeface="Wingdings"/>
              </a:rPr>
              <a:t>hypotheses.</a:t>
            </a:r>
          </a:p>
        </p:txBody>
      </p:sp>
    </p:spTree>
    <p:extLst>
      <p:ext uri="{BB962C8B-B14F-4D97-AF65-F5344CB8AC3E}">
        <p14:creationId xmlns:p14="http://schemas.microsoft.com/office/powerpoint/2010/main" val="29160093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199" y="146761"/>
            <a:ext cx="10515600" cy="1325563"/>
          </a:xfrm>
        </p:spPr>
        <p:txBody>
          <a:bodyPr/>
          <a:lstStyle/>
          <a:p>
            <a:r>
              <a:rPr lang="en-US" dirty="0" smtClean="0"/>
              <a:t>The Structural Topic Model (STM)</a:t>
            </a:r>
            <a:endParaRPr lang="en-US" dirty="0"/>
          </a:p>
        </p:txBody>
      </p:sp>
      <p:sp>
        <p:nvSpPr>
          <p:cNvPr id="3" name="Content Placeholder 2"/>
          <p:cNvSpPr>
            <a:spLocks noGrp="1"/>
          </p:cNvSpPr>
          <p:nvPr>
            <p:ph idx="1"/>
          </p:nvPr>
        </p:nvSpPr>
        <p:spPr>
          <a:xfrm>
            <a:off x="838199" y="1296538"/>
            <a:ext cx="11117240" cy="5298572"/>
          </a:xfrm>
        </p:spPr>
        <p:txBody>
          <a:bodyPr>
            <a:normAutofit lnSpcReduction="10000"/>
          </a:bodyPr>
          <a:lstStyle/>
          <a:p>
            <a:r>
              <a:rPr lang="en-US" dirty="0" smtClean="0">
                <a:sym typeface="Wingdings"/>
              </a:rPr>
              <a:t>When social scientists first began to use topic models, they would often take inferred document topic proportions, topic top-words, etc. and </a:t>
            </a:r>
            <a:r>
              <a:rPr lang="en-US" b="1" dirty="0" smtClean="0">
                <a:sym typeface="Wingdings"/>
              </a:rPr>
              <a:t>look at their relationship to document level covariates</a:t>
            </a:r>
            <a:r>
              <a:rPr lang="en-US" dirty="0" smtClean="0">
                <a:sym typeface="Wingdings"/>
              </a:rPr>
              <a:t>.</a:t>
            </a:r>
          </a:p>
          <a:p>
            <a:endParaRPr lang="en-US" dirty="0">
              <a:sym typeface="Wingdings"/>
            </a:endParaRPr>
          </a:p>
          <a:p>
            <a:r>
              <a:rPr lang="en-US" dirty="0" smtClean="0">
                <a:sym typeface="Wingdings"/>
              </a:rPr>
              <a:t>STM is a model that combines both parts of this process into a single model. </a:t>
            </a:r>
          </a:p>
          <a:p>
            <a:pPr lvl="1"/>
            <a:r>
              <a:rPr lang="en-US" dirty="0" smtClean="0">
                <a:sym typeface="Wingdings"/>
              </a:rPr>
              <a:t>Better description of generative process, more complex inference.</a:t>
            </a:r>
          </a:p>
          <a:p>
            <a:pPr lvl="1"/>
            <a:endParaRPr lang="en-US" dirty="0">
              <a:sym typeface="Wingdings"/>
            </a:endParaRPr>
          </a:p>
          <a:p>
            <a:r>
              <a:rPr lang="en-US" dirty="0" smtClean="0">
                <a:sym typeface="Wingdings"/>
              </a:rPr>
              <a:t>Many papers (which I screenshot from liberally in these slides):</a:t>
            </a:r>
          </a:p>
          <a:p>
            <a:pPr lvl="1"/>
            <a:r>
              <a:rPr lang="en-US" sz="1800" dirty="0" smtClean="0">
                <a:sym typeface="Wingdings"/>
              </a:rPr>
              <a:t>First Paper: </a:t>
            </a:r>
            <a:r>
              <a:rPr lang="en-US" sz="1800" dirty="0">
                <a:hlinkClick r:id="rId2"/>
              </a:rPr>
              <a:t>https://</a:t>
            </a:r>
            <a:r>
              <a:rPr lang="en-US" sz="1800" dirty="0" smtClean="0">
                <a:hlinkClick r:id="rId2"/>
              </a:rPr>
              <a:t>scholar.princeton.edu/files/bstewart/files/stmnips2013.pdf</a:t>
            </a:r>
            <a:endParaRPr lang="en-US" sz="1800" dirty="0" smtClean="0"/>
          </a:p>
          <a:p>
            <a:pPr lvl="1"/>
            <a:r>
              <a:rPr lang="en-US" sz="1800" dirty="0" smtClean="0">
                <a:sym typeface="Wingdings"/>
              </a:rPr>
              <a:t>Derivation: </a:t>
            </a:r>
            <a:r>
              <a:rPr lang="en-US" sz="1800" dirty="0">
                <a:hlinkClick r:id="rId3"/>
              </a:rPr>
              <a:t>https://</a:t>
            </a:r>
            <a:r>
              <a:rPr lang="en-US" sz="1800" dirty="0" smtClean="0">
                <a:hlinkClick r:id="rId3"/>
              </a:rPr>
              <a:t>scholar.princeton.edu/sites/default/files/bstewart/files/ajpsappendix.pdf</a:t>
            </a:r>
            <a:endParaRPr lang="en-US" sz="1800" dirty="0" smtClean="0"/>
          </a:p>
          <a:p>
            <a:pPr lvl="1"/>
            <a:r>
              <a:rPr lang="en-US" sz="1800" dirty="0" smtClean="0">
                <a:sym typeface="Wingdings"/>
              </a:rPr>
              <a:t>Paper we read for class: </a:t>
            </a:r>
            <a:r>
              <a:rPr lang="en-US" sz="1800" dirty="0" smtClean="0"/>
              <a:t>Roberts et al. </a:t>
            </a:r>
            <a:r>
              <a:rPr lang="en-US" sz="1800" dirty="0"/>
              <a:t>(2014). Structural topic models for open-ended survey responses. </a:t>
            </a:r>
            <a:endParaRPr lang="en-US" sz="1800" dirty="0" smtClean="0"/>
          </a:p>
          <a:p>
            <a:pPr lvl="1"/>
            <a:r>
              <a:rPr lang="en-US" sz="1800" dirty="0" smtClean="0">
                <a:sym typeface="Wingdings"/>
              </a:rPr>
              <a:t>Package Vignette: </a:t>
            </a:r>
            <a:r>
              <a:rPr lang="en-US" sz="1800" dirty="0">
                <a:hlinkClick r:id="rId4"/>
              </a:rPr>
              <a:t>https://cran.r-project.org/web/packages/stm/vignettes/stmVignette.pdf </a:t>
            </a:r>
            <a:endParaRPr lang="en-US" sz="1800" dirty="0" smtClean="0"/>
          </a:p>
          <a:p>
            <a:pPr lvl="1"/>
            <a:r>
              <a:rPr lang="en-US" sz="1800" dirty="0" smtClean="0"/>
              <a:t>Slides: </a:t>
            </a:r>
            <a:r>
              <a:rPr lang="en-US" sz="1800" dirty="0">
                <a:hlinkClick r:id="rId5"/>
              </a:rPr>
              <a:t>http://</a:t>
            </a:r>
            <a:r>
              <a:rPr lang="en-US" sz="1800" dirty="0" smtClean="0">
                <a:hlinkClick r:id="rId5"/>
              </a:rPr>
              <a:t>ica-cm.org/wp-content/uploads/2017/05/roberts_topicmodels_combo.pdf</a:t>
            </a:r>
            <a:endParaRPr lang="en-US" sz="1800" dirty="0" smtClean="0">
              <a:sym typeface="Wingdings"/>
            </a:endParaRPr>
          </a:p>
          <a:p>
            <a:pPr lvl="1"/>
            <a:endParaRPr lang="en-US" dirty="0" smtClean="0">
              <a:sym typeface="Wingdings"/>
            </a:endParaRPr>
          </a:p>
        </p:txBody>
      </p:sp>
    </p:spTree>
    <p:extLst>
      <p:ext uri="{BB962C8B-B14F-4D97-AF65-F5344CB8AC3E}">
        <p14:creationId xmlns:p14="http://schemas.microsoft.com/office/powerpoint/2010/main" val="85659169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ym typeface="Wingdings"/>
              </a:rPr>
              <a:t>Validation </a:t>
            </a:r>
            <a:r>
              <a:rPr lang="mr-IN" dirty="0" smtClean="0">
                <a:sym typeface="Wingdings"/>
              </a:rPr>
              <a:t>–</a:t>
            </a:r>
            <a:r>
              <a:rPr lang="en-US" dirty="0" smtClean="0">
                <a:sym typeface="Wingdings"/>
              </a:rPr>
              <a:t> My Take</a:t>
            </a:r>
            <a:endParaRPr lang="en-US" dirty="0"/>
          </a:p>
        </p:txBody>
      </p:sp>
      <p:sp>
        <p:nvSpPr>
          <p:cNvPr id="3" name="Content Placeholder 2"/>
          <p:cNvSpPr>
            <a:spLocks noGrp="1"/>
          </p:cNvSpPr>
          <p:nvPr>
            <p:ph idx="1"/>
          </p:nvPr>
        </p:nvSpPr>
        <p:spPr>
          <a:xfrm>
            <a:off x="838199" y="1542197"/>
            <a:ext cx="10515601" cy="5052912"/>
          </a:xfrm>
        </p:spPr>
        <p:txBody>
          <a:bodyPr>
            <a:normAutofit lnSpcReduction="10000"/>
          </a:bodyPr>
          <a:lstStyle/>
          <a:p>
            <a:r>
              <a:rPr lang="en-US" b="1" dirty="0">
                <a:sym typeface="Wingdings"/>
              </a:rPr>
              <a:t>﻿</a:t>
            </a:r>
            <a:r>
              <a:rPr lang="en-US" b="1" dirty="0" smtClean="0">
                <a:sym typeface="Wingdings"/>
              </a:rPr>
              <a:t>Start with a plan:</a:t>
            </a:r>
            <a:r>
              <a:rPr lang="en-US" dirty="0" smtClean="0">
                <a:sym typeface="Wingdings"/>
              </a:rPr>
              <a:t> document the steps you take in data preparation in analysis. Have reasons/theory for your modelling choices. Tell your reader when things did not work. Set your seed!</a:t>
            </a:r>
            <a:endParaRPr lang="en-US" b="1" dirty="0" smtClean="0">
              <a:sym typeface="Wingdings"/>
            </a:endParaRPr>
          </a:p>
          <a:p>
            <a:r>
              <a:rPr lang="en-US" dirty="0">
                <a:sym typeface="Wingdings"/>
              </a:rPr>
              <a:t>﻿</a:t>
            </a:r>
            <a:r>
              <a:rPr lang="en-US" b="1" dirty="0">
                <a:sym typeface="Wingdings"/>
              </a:rPr>
              <a:t>U</a:t>
            </a:r>
            <a:r>
              <a:rPr lang="en-US" b="1" dirty="0" smtClean="0">
                <a:sym typeface="Wingdings"/>
              </a:rPr>
              <a:t>se hyper-parameter optimization</a:t>
            </a:r>
            <a:r>
              <a:rPr lang="en-US" dirty="0" smtClean="0">
                <a:sym typeface="Wingdings"/>
              </a:rPr>
              <a:t>: where possible, allow the model to learn optimal hyper-parameters to reduce researcher input.</a:t>
            </a:r>
          </a:p>
          <a:p>
            <a:r>
              <a:rPr lang="en-US" b="1" dirty="0" smtClean="0">
                <a:sym typeface="Wingdings"/>
              </a:rPr>
              <a:t>Make sure model has converged before interpretation</a:t>
            </a:r>
            <a:r>
              <a:rPr lang="en-US" dirty="0" smtClean="0">
                <a:sym typeface="Wingdings"/>
              </a:rPr>
              <a:t>.</a:t>
            </a:r>
          </a:p>
          <a:p>
            <a:r>
              <a:rPr lang="en-US" b="1" dirty="0" smtClean="0">
                <a:sym typeface="Wingdings"/>
              </a:rPr>
              <a:t>Engage in some validation efforts</a:t>
            </a:r>
            <a:r>
              <a:rPr lang="en-US" dirty="0" smtClean="0">
                <a:sym typeface="Wingdings"/>
              </a:rPr>
              <a:t>.</a:t>
            </a:r>
          </a:p>
          <a:p>
            <a:pPr lvl="1"/>
            <a:r>
              <a:rPr lang="en-US" dirty="0" smtClean="0">
                <a:sym typeface="Wingdings"/>
              </a:rPr>
              <a:t>How you validate depends on your measurement goals, what metadata you have available. Do not need to do everything from Quinn et al., (2010).</a:t>
            </a:r>
          </a:p>
          <a:p>
            <a:r>
              <a:rPr lang="en-US" b="1" dirty="0" smtClean="0">
                <a:sym typeface="Wingdings"/>
              </a:rPr>
              <a:t>Interpretation checks</a:t>
            </a:r>
            <a:r>
              <a:rPr lang="en-US" dirty="0" smtClean="0">
                <a:sym typeface="Wingdings"/>
              </a:rPr>
              <a:t>: make sure you look at a sample of high probability documents in topics of interest to make sure they are actually about that topic. Read enough of corpus to come to qualitative judgement about model quality.</a:t>
            </a:r>
          </a:p>
          <a:p>
            <a:endParaRPr lang="en-US" dirty="0" smtClean="0">
              <a:sym typeface="Wingdings"/>
            </a:endParaRPr>
          </a:p>
          <a:p>
            <a:endParaRPr lang="en-US" dirty="0" smtClean="0">
              <a:sym typeface="Wingdings"/>
            </a:endParaRPr>
          </a:p>
          <a:p>
            <a:endParaRPr lang="en-US" dirty="0" smtClean="0">
              <a:sym typeface="Wingdings"/>
            </a:endParaRPr>
          </a:p>
        </p:txBody>
      </p:sp>
    </p:spTree>
    <p:extLst>
      <p:ext uri="{BB962C8B-B14F-4D97-AF65-F5344CB8AC3E}">
        <p14:creationId xmlns:p14="http://schemas.microsoft.com/office/powerpoint/2010/main" val="11318751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Structural Topic Model</a:t>
            </a:r>
            <a:endParaRPr lang="en-US" dirty="0"/>
          </a:p>
        </p:txBody>
      </p:sp>
      <p:sp>
        <p:nvSpPr>
          <p:cNvPr id="3" name="Content Placeholder 2"/>
          <p:cNvSpPr>
            <a:spLocks noGrp="1"/>
          </p:cNvSpPr>
          <p:nvPr>
            <p:ph idx="1"/>
          </p:nvPr>
        </p:nvSpPr>
        <p:spPr>
          <a:xfrm>
            <a:off x="838199" y="1474470"/>
            <a:ext cx="10515601" cy="5120639"/>
          </a:xfrm>
        </p:spPr>
        <p:txBody>
          <a:bodyPr>
            <a:normAutofit/>
          </a:bodyPr>
          <a:lstStyle/>
          <a:p>
            <a:r>
              <a:rPr lang="en-US" dirty="0" smtClean="0">
                <a:sym typeface="Wingdings"/>
              </a:rPr>
              <a:t>Built on top of LDA, but allows us to incorporate document-covariates into model.</a:t>
            </a:r>
          </a:p>
          <a:p>
            <a:pPr lvl="1"/>
            <a:endParaRPr lang="en-US" dirty="0" smtClean="0">
              <a:sym typeface="Wingdings"/>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8646" y="2318486"/>
            <a:ext cx="10954705" cy="4133690"/>
          </a:xfrm>
          <a:prstGeom prst="rect">
            <a:avLst/>
          </a:prstGeom>
        </p:spPr>
      </p:pic>
    </p:spTree>
    <p:extLst>
      <p:ext uri="{BB962C8B-B14F-4D97-AF65-F5344CB8AC3E}">
        <p14:creationId xmlns:p14="http://schemas.microsoft.com/office/powerpoint/2010/main" val="190483107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840" y="159385"/>
            <a:ext cx="10515600" cy="1325563"/>
          </a:xfrm>
        </p:spPr>
        <p:txBody>
          <a:bodyPr/>
          <a:lstStyle/>
          <a:p>
            <a:r>
              <a:rPr lang="en-US" dirty="0"/>
              <a:t>LDA Generative </a:t>
            </a:r>
            <a:r>
              <a:rPr lang="en-US" dirty="0" smtClean="0"/>
              <a:t>Process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3400" y="1484948"/>
            <a:ext cx="8336280" cy="4940410"/>
          </a:xfrm>
          <a:prstGeom prst="rect">
            <a:avLst/>
          </a:prstGeom>
        </p:spPr>
      </p:pic>
    </p:spTree>
    <p:extLst>
      <p:ext uri="{BB962C8B-B14F-4D97-AF65-F5344CB8AC3E}">
        <p14:creationId xmlns:p14="http://schemas.microsoft.com/office/powerpoint/2010/main" val="794329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Structural Topic Model</a:t>
            </a:r>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9693" y="1513267"/>
            <a:ext cx="8670419" cy="5167312"/>
          </a:xfrm>
          <a:prstGeom prst="rect">
            <a:avLst/>
          </a:prstGeom>
        </p:spPr>
      </p:pic>
    </p:spTree>
    <p:extLst>
      <p:ext uri="{BB962C8B-B14F-4D97-AF65-F5344CB8AC3E}">
        <p14:creationId xmlns:p14="http://schemas.microsoft.com/office/powerpoint/2010/main" val="68537793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Structural Topic Model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944" y="1555844"/>
            <a:ext cx="10828112" cy="4770483"/>
          </a:xfrm>
          <a:prstGeom prst="rect">
            <a:avLst/>
          </a:prstGeom>
        </p:spPr>
      </p:pic>
    </p:spTree>
    <p:extLst>
      <p:ext uri="{BB962C8B-B14F-4D97-AF65-F5344CB8AC3E}">
        <p14:creationId xmlns:p14="http://schemas.microsoft.com/office/powerpoint/2010/main" val="11088271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3840" y="159385"/>
            <a:ext cx="10515600" cy="1325563"/>
          </a:xfrm>
        </p:spPr>
        <p:txBody>
          <a:bodyPr/>
          <a:lstStyle/>
          <a:p>
            <a:r>
              <a:rPr lang="en-US" dirty="0" smtClean="0"/>
              <a:t>LDA Plate Model</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8623" y="1190620"/>
            <a:ext cx="10723777" cy="5385440"/>
          </a:xfrm>
          <a:prstGeom prst="rect">
            <a:avLst/>
          </a:prstGeom>
        </p:spPr>
      </p:pic>
    </p:spTree>
    <p:extLst>
      <p:ext uri="{BB962C8B-B14F-4D97-AF65-F5344CB8AC3E}">
        <p14:creationId xmlns:p14="http://schemas.microsoft.com/office/powerpoint/2010/main" val="1408289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STM Plate Diagram</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67038" y="0"/>
            <a:ext cx="5305476" cy="6858000"/>
          </a:xfrm>
          <a:prstGeom prst="rect">
            <a:avLst/>
          </a:prstGeom>
        </p:spPr>
      </p:pic>
      <p:sp>
        <p:nvSpPr>
          <p:cNvPr id="5" name="TextBox 4"/>
          <p:cNvSpPr txBox="1"/>
          <p:nvPr/>
        </p:nvSpPr>
        <p:spPr>
          <a:xfrm>
            <a:off x="736979" y="1824980"/>
            <a:ext cx="4823756" cy="461665"/>
          </a:xfrm>
          <a:prstGeom prst="rect">
            <a:avLst/>
          </a:prstGeom>
          <a:noFill/>
        </p:spPr>
        <p:txBody>
          <a:bodyPr wrap="none" rtlCol="0">
            <a:spAutoFit/>
          </a:bodyPr>
          <a:lstStyle/>
          <a:p>
            <a:r>
              <a:rPr lang="en-US" sz="2400" b="1" dirty="0" smtClean="0"/>
              <a:t>Logistic-normal GLM with covariates</a:t>
            </a:r>
            <a:endParaRPr lang="en-US" sz="2400" b="1" dirty="0"/>
          </a:p>
        </p:txBody>
      </p:sp>
      <p:sp>
        <p:nvSpPr>
          <p:cNvPr id="6" name="TextBox 5"/>
          <p:cNvSpPr txBox="1"/>
          <p:nvPr/>
        </p:nvSpPr>
        <p:spPr>
          <a:xfrm>
            <a:off x="736979" y="3198167"/>
            <a:ext cx="1979388" cy="461665"/>
          </a:xfrm>
          <a:prstGeom prst="rect">
            <a:avLst/>
          </a:prstGeom>
          <a:noFill/>
        </p:spPr>
        <p:txBody>
          <a:bodyPr wrap="none" rtlCol="0">
            <a:spAutoFit/>
          </a:bodyPr>
          <a:lstStyle/>
          <a:p>
            <a:r>
              <a:rPr lang="en-US" sz="2400" b="1" smtClean="0"/>
              <a:t>“Normal LDA”</a:t>
            </a:r>
            <a:endParaRPr lang="en-US" sz="2400" b="1" dirty="0"/>
          </a:p>
        </p:txBody>
      </p:sp>
      <p:sp>
        <p:nvSpPr>
          <p:cNvPr id="7" name="TextBox 6"/>
          <p:cNvSpPr txBox="1"/>
          <p:nvPr/>
        </p:nvSpPr>
        <p:spPr>
          <a:xfrm>
            <a:off x="736979" y="4571354"/>
            <a:ext cx="2452916" cy="461665"/>
          </a:xfrm>
          <a:prstGeom prst="rect">
            <a:avLst/>
          </a:prstGeom>
          <a:noFill/>
        </p:spPr>
        <p:txBody>
          <a:bodyPr wrap="none" rtlCol="0">
            <a:spAutoFit/>
          </a:bodyPr>
          <a:lstStyle/>
          <a:p>
            <a:r>
              <a:rPr lang="en-US" sz="2400" b="1" dirty="0" smtClean="0"/>
              <a:t>Multinomial Logit</a:t>
            </a:r>
            <a:endParaRPr lang="en-US" sz="2400" b="1" dirty="0"/>
          </a:p>
        </p:txBody>
      </p:sp>
      <p:cxnSp>
        <p:nvCxnSpPr>
          <p:cNvPr id="9" name="Straight Arrow Connector 8"/>
          <p:cNvCxnSpPr>
            <a:stCxn id="5" idx="3"/>
          </p:cNvCxnSpPr>
          <p:nvPr/>
        </p:nvCxnSpPr>
        <p:spPr>
          <a:xfrm flipV="1">
            <a:off x="5560735" y="1419367"/>
            <a:ext cx="1006303" cy="636446"/>
          </a:xfrm>
          <a:prstGeom prst="straightConnector1">
            <a:avLst/>
          </a:prstGeom>
          <a:ln w="92075">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a:stCxn id="6" idx="3"/>
            <a:endCxn id="4" idx="1"/>
          </p:cNvCxnSpPr>
          <p:nvPr/>
        </p:nvCxnSpPr>
        <p:spPr>
          <a:xfrm>
            <a:off x="2716367" y="3429000"/>
            <a:ext cx="3850671" cy="0"/>
          </a:xfrm>
          <a:prstGeom prst="straightConnector1">
            <a:avLst/>
          </a:prstGeom>
          <a:ln w="92075">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 idx="3"/>
          </p:cNvCxnSpPr>
          <p:nvPr/>
        </p:nvCxnSpPr>
        <p:spPr>
          <a:xfrm>
            <a:off x="3189895" y="4802187"/>
            <a:ext cx="3377143" cy="861634"/>
          </a:xfrm>
          <a:prstGeom prst="straightConnector1">
            <a:avLst/>
          </a:prstGeom>
          <a:ln w="920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424466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18266</TotalTime>
  <Words>1091</Words>
  <Application>Microsoft Macintosh PowerPoint</Application>
  <PresentationFormat>Widescreen</PresentationFormat>
  <Paragraphs>131</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Calibri</vt:lpstr>
      <vt:lpstr>Calibri Light</vt:lpstr>
      <vt:lpstr>Mangal</vt:lpstr>
      <vt:lpstr>Wingdings</vt:lpstr>
      <vt:lpstr>Arial</vt:lpstr>
      <vt:lpstr>Office Theme</vt:lpstr>
      <vt:lpstr>PPOL 628: Text as Data – Computational Linguistics for Social Scientists</vt:lpstr>
      <vt:lpstr>Today</vt:lpstr>
      <vt:lpstr>The Structural Topic Model (STM)</vt:lpstr>
      <vt:lpstr>The Structural Topic Model</vt:lpstr>
      <vt:lpstr>LDA Generative Process</vt:lpstr>
      <vt:lpstr>The Structural Topic Model</vt:lpstr>
      <vt:lpstr>The Structural Topic Model</vt:lpstr>
      <vt:lpstr>LDA Plate Model</vt:lpstr>
      <vt:lpstr>STM Plate Diagram</vt:lpstr>
      <vt:lpstr>The Structural Topic Model</vt:lpstr>
      <vt:lpstr>STM: Inference</vt:lpstr>
      <vt:lpstr>Semi-collapsed variational EM</vt:lpstr>
      <vt:lpstr>STM: semi-collapsed variational EM</vt:lpstr>
      <vt:lpstr>STM: Overall Thoughts</vt:lpstr>
      <vt:lpstr>LDA Optimization and Validation</vt:lpstr>
      <vt:lpstr>Geweke Test for Convergence of MCMC</vt:lpstr>
      <vt:lpstr>Goal: reach the stationary distribution</vt:lpstr>
      <vt:lpstr>Model has not reached stationary distribution</vt:lpstr>
      <vt:lpstr>Model has reached stationary distribution</vt:lpstr>
      <vt:lpstr>Geweke Statistic is not a Panacea </vt:lpstr>
      <vt:lpstr>Topic Cohesiveness (Coherence)</vt:lpstr>
      <vt:lpstr>Topic Cohesiveness (Coherence)</vt:lpstr>
      <vt:lpstr>Topic Coherence</vt:lpstr>
      <vt:lpstr>Topic Exclusivity</vt:lpstr>
      <vt:lpstr>Perplexity</vt:lpstr>
      <vt:lpstr>FREX (frequency + Exclusivity) Scoring</vt:lpstr>
      <vt:lpstr>Hyper-parameters + Model Performance </vt:lpstr>
      <vt:lpstr>Sensitivity, Reliability, Interpretability</vt:lpstr>
      <vt:lpstr>Validity</vt:lpstr>
      <vt:lpstr>Validation – My Take</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PPOL 628: Text as Data – Computational Linguistics for Social Scientists</dc:title>
  <dc:creator>Microsoft Office User</dc:creator>
  <cp:lastModifiedBy>Microsoft Office User</cp:lastModifiedBy>
  <cp:revision>181</cp:revision>
  <cp:lastPrinted>2020-03-30T03:25:02Z</cp:lastPrinted>
  <dcterms:created xsi:type="dcterms:W3CDTF">2020-01-14T02:25:03Z</dcterms:created>
  <dcterms:modified xsi:type="dcterms:W3CDTF">2020-04-18T19:33:04Z</dcterms:modified>
</cp:coreProperties>
</file>